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embeddedFontLst>
    <p:embeddedFont>
      <p:font typeface="Alegreya Sans ExtraBold"/>
      <p:regular r:id="rId14"/>
    </p:embeddedFont>
    <p:embeddedFont>
      <p:font typeface="poppins-bold"/>
      <p:regular r:id="rId15"/>
    </p:embeddedFont>
    <p:embeddedFont>
      <p:font typeface="Poppins"/>
      <p:regular r:id="rId16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font" Target="fonts/font3.fntdata"/>
<Relationship Id="rId15" Type="http://schemas.openxmlformats.org/officeDocument/2006/relationships/font" Target="fonts/font2.fntdata"/>
<Relationship Id="rId16" Type="http://schemas.openxmlformats.org/officeDocument/2006/relationships/font" Target="fonts/font1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Relationship Id="rId4" Type="http://schemas.openxmlformats.org/officeDocument/2006/relationships/image" Target="../media/image4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Relationship Id="rId3" Type="http://schemas.openxmlformats.org/officeDocument/2006/relationships/image" Target="../media/image1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949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047209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48354" y="2039712"/>
            <a:ext cx="5978510" cy="254108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Alegreya Sans ExtraBold"/>
                <a:ea typeface="Alegreya Sans ExtraBold"/>
                <a:cs typeface="Alegreya Sans ExtraBold"/>
              </a:rPr>
              <a:t>SynergySphere Revolutionizing Team Collaboration for Success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375400" y="5676900"/>
            <a:ext cx="4826000" cy="419100"/>
          </a:xfrm>
          <a:prstGeom prst="rect"/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3000" b="1" i="1">
                <a:ln w="12700">
                  <a:solidFill>
                    <a:srgbClr val="000000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VizTech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2370" t="6547" r="11873" b="17695"/>
          <a:stretch>
            <a:fillRect/>
          </a:stretch>
        </p:blipFill>
        <p:spPr>
          <a:xfrm rot="0" flipH="0" flipV="0">
            <a:off x="464288" y="531303"/>
            <a:ext cx="2106725" cy="1678497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1">
            <a:off x="8705945" y="1"/>
            <a:ext cx="4162330" cy="3490910"/>
          </a:xfrm>
          <a:custGeom>
            <a:avLst/>
            <a:gdLst>
              <a:gd name="connsiteX0" fmla="*/ 0 w 4162330"/>
              <a:gd name="connsiteY0" fmla="*/ 3490910 h 3490910"/>
              <a:gd name="connsiteX1" fmla="*/ 4162330 w 4162330"/>
              <a:gd name="connsiteY1" fmla="*/ 3490910 h 3490910"/>
              <a:gd name="connsiteX2" fmla="*/ 4162330 w 4162330"/>
              <a:gd name="connsiteY2" fmla="*/ 2172685 h 3490910"/>
              <a:gd name="connsiteX3" fmla="*/ 1989645 w 4162330"/>
              <a:gd name="connsiteY3" fmla="*/ 0 h 3490910"/>
              <a:gd name="connsiteX4" fmla="*/ 0 w 4162330"/>
              <a:gd name="connsiteY4" fmla="*/ 0 h 3490910"/>
            </a:gdLst>
            <a:rect l="l" t="t" r="r" b="b"/>
            <a:pathLst>
              <a:path w="4162330" h="3490910">
                <a:moveTo>
                  <a:pt x="0" y="3490910"/>
                </a:moveTo>
                <a:lnTo>
                  <a:pt x="4162330" y="3490910"/>
                </a:lnTo>
                <a:lnTo>
                  <a:pt x="4162330" y="2172685"/>
                </a:lnTo>
                <a:cubicBezTo>
                  <a:pt x="4162330" y="972744"/>
                  <a:pt x="3189587" y="0"/>
                  <a:pt x="198964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6033" t="0" r="26033" b="0"/>
          <a:stretch>
            <a:fillRect/>
          </a:stretch>
        </p:blipFill>
        <p:spPr>
          <a:xfrm rot="0" flipH="0" flipV="0">
            <a:off x="7445471" y="1280160"/>
            <a:ext cx="3819429" cy="5581314"/>
          </a:xfrm>
          <a:custGeom>
            <a:avLst/>
            <a:gdLst/>
            <a:rect l="l" t="t" r="r" b="b"/>
            <a:pathLst>
              <a:path w="3819429" h="5581314">
                <a:moveTo>
                  <a:pt x="0" y="0"/>
                </a:moveTo>
                <a:lnTo>
                  <a:pt x="1825735" y="0"/>
                </a:lnTo>
                <a:cubicBezTo>
                  <a:pt x="2926822" y="0"/>
                  <a:pt x="3819429" y="892607"/>
                  <a:pt x="3819429" y="1993695"/>
                </a:cubicBezTo>
                <a:lnTo>
                  <a:pt x="3819429" y="5581314"/>
                </a:lnTo>
                <a:lnTo>
                  <a:pt x="0" y="558131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664979" y="2420695"/>
            <a:ext cx="4104411" cy="3224683"/>
          </a:xfrm>
          <a:prstGeom prst="roundRect">
            <a:avLst>
              <a:gd name="adj" fmla="val 6682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254000" dir="0" sx="109000" sy="109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26380" y="2420695"/>
            <a:ext cx="4104411" cy="3224683"/>
          </a:xfrm>
          <a:prstGeom prst="roundRect">
            <a:avLst>
              <a:gd name="adj" fmla="val 6682"/>
            </a:avLst>
          </a:prstGeom>
          <a:solidFill>
            <a:schemeClr val="accent1"/>
          </a:solidFill>
          <a:ln w="3175" cap="sq">
            <a:solidFill>
              <a:schemeClr val="accent1"/>
            </a:solidFill>
          </a:ln>
          <a:effectLst>
            <a:outerShdw dist="0" blurRad="254000" dir="0" sx="109000" sy="109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94186" y="2664006"/>
            <a:ext cx="445997" cy="44957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626032" y="3981294"/>
            <a:ext cx="182304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153795" y="2676923"/>
            <a:ext cx="449580" cy="423740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293762" y="3981294"/>
            <a:ext cx="169646" cy="45719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55042" y="3187760"/>
            <a:ext cx="3724284" cy="663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Key Performance Indicators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55042" y="4139256"/>
            <a:ext cx="3724284" cy="1334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5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Key Performance Indicators (KPIs) are essential metrics that help organizations evaluate their success in achieving key objectives. They provide quantifiable data that can guide decision- making and track progress over time.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516443" y="3187760"/>
            <a:ext cx="3724284" cy="663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Continuous Improvement Strategies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16443" y="4139256"/>
            <a:ext cx="3724284" cy="1334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55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Continuous Improvement Strategies involve iterative processes aimed at enhancing products, services, or workflows. By fostering a culture of feedback and adaptability, organizations can consistently refine their operations and achieve better outcomes.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Measuring Success and Outcomes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949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047209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2411" t="9683" r="10666" b="13394"/>
          <a:stretch>
            <a:fillRect/>
          </a:stretch>
        </p:blipFill>
        <p:spPr>
          <a:xfrm rot="0" flipH="0" flipV="0">
            <a:off x="464288" y="497743"/>
            <a:ext cx="1941625" cy="154695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048000" y="1714500"/>
            <a:ext cx="6096000" cy="342900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913146" y="3350724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Core Functionalities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473707" y="3354776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2.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473707" y="2244372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916200" y="2240320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Introduction to SynergySphere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0" flipV="0">
            <a:off x="669725" y="440543"/>
            <a:ext cx="2520000" cy="2520000"/>
          </a:xfrm>
          <a:prstGeom prst="teardrop">
            <a:avLst/>
          </a:prstGeom>
          <a:solidFill>
            <a:schemeClr val="accent1"/>
          </a:solidFill>
          <a:ln w="46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58682" y="1312602"/>
            <a:ext cx="2331043" cy="55399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</a:t>
            </a: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 rot="0" flipH="1" flipV="0">
            <a:off x="845207" y="1937909"/>
            <a:ext cx="2727886" cy="0"/>
          </a:xfrm>
          <a:prstGeom prst="line">
            <a:avLst/>
          </a:prstGeom>
          <a:noFill/>
          <a:ln w="12700" cap="sq">
            <a:solidFill>
              <a:schemeClr val="bg1"/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 rot="0" flipH="0" flipV="0">
            <a:off x="3913146" y="4461128"/>
            <a:ext cx="76027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Implementing SynergySphere in Your Organization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473707" y="4465180"/>
            <a:ext cx="432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3.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31088" y="3656609"/>
            <a:ext cx="3104707" cy="15294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Introduction to SynergySphere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31088" y="2534321"/>
            <a:ext cx="1221663" cy="8946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01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2668" t="9353" r="11575" b="14890"/>
          <a:stretch>
            <a:fillRect/>
          </a:stretch>
        </p:blipFill>
        <p:spPr>
          <a:xfrm rot="0" flipH="0" flipV="0">
            <a:off x="9443188" y="321395"/>
            <a:ext cx="2386125" cy="1901105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1">
            <a:off x="2692493" y="2110438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0" flipV="1">
            <a:off x="8298807" y="2110438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标题 1"/>
          <p:cNvCxnSpPr/>
          <p:nvPr/>
        </p:nvCxnSpPr>
        <p:spPr>
          <a:xfrm rot="0" flipH="0" flipV="0">
            <a:off x="588000" y="2704441"/>
            <a:ext cx="11016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tailEnd type="none"/>
          </a:ln>
        </p:spPr>
      </p:cxnSp>
      <p:sp>
        <p:nvSpPr>
          <p:cNvPr id="6" name="标题 1"/>
          <p:cNvSpPr txBox="1"/>
          <p:nvPr/>
        </p:nvSpPr>
        <p:spPr>
          <a:xfrm rot="5400000" flipH="0" flipV="0">
            <a:off x="2538670" y="1958123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926493" y="2176088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8144984" y="1958123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532807" y="2176088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46493" y="2958944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Definition and Purpose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46493" y="3531128"/>
            <a:ext cx="4680000" cy="18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SynergySphere is a collaborative platform designed to enhance teamwork and communication, enabling users to streamline workflows and increase productivity across various projects.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552807" y="2958944"/>
            <a:ext cx="4680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Key Features of the Platform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552807" y="3531128"/>
            <a:ext cx="4680000" cy="187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The platform offers features such as real- time chat, file sharing, task management, and video conferencing, all integrated to foster efficient collaboration among team members.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 of SynergySphere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 flipH="0" flipV="0">
            <a:off x="969963" y="2181879"/>
            <a:ext cx="958131" cy="77715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0400" y="1951029"/>
            <a:ext cx="777151" cy="777150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57059" y="2124161"/>
            <a:ext cx="5842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00000" flipH="0" flipV="0">
            <a:off x="969963" y="4003618"/>
            <a:ext cx="958131" cy="777150"/>
          </a:xfrm>
          <a:prstGeom prst="rect">
            <a:avLst/>
          </a:pr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7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400" y="3772769"/>
            <a:ext cx="777151" cy="777150"/>
          </a:xfrm>
          <a:prstGeom prst="ellipse">
            <a:avLst/>
          </a:prstGeom>
          <a:gradFill>
            <a:gsLst>
              <a:gs pos="600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57059" y="3945900"/>
            <a:ext cx="5842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062900" y="1472200"/>
            <a:ext cx="3456000" cy="4320000"/>
          </a:xfrm>
          <a:prstGeom prst="round2Diag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96" t="7240" r="1758" b="11314"/>
          <a:stretch>
            <a:fillRect/>
          </a:stretch>
        </p:blipFill>
        <p:spPr>
          <a:xfrm rot="0" flipH="0" flipV="0">
            <a:off x="8260899" y="1688200"/>
            <a:ext cx="3060000" cy="3888000"/>
          </a:xfrm>
          <a:custGeom>
            <a:avLst/>
            <a:gdLst/>
            <a:rect l="l" t="t" r="r" b="b"/>
            <a:pathLst>
              <a:path w="3060000" h="3888000">
                <a:moveTo>
                  <a:pt x="424942" y="0"/>
                </a:moveTo>
                <a:lnTo>
                  <a:pt x="3060000" y="0"/>
                </a:lnTo>
                <a:lnTo>
                  <a:pt x="3060000" y="3463058"/>
                </a:lnTo>
                <a:cubicBezTo>
                  <a:pt x="3060000" y="3697747"/>
                  <a:pt x="2869747" y="3888000"/>
                  <a:pt x="2635058" y="3888000"/>
                </a:cubicBezTo>
                <a:lnTo>
                  <a:pt x="0" y="3888000"/>
                </a:lnTo>
                <a:lnTo>
                  <a:pt x="0" y="424942"/>
                </a:lnTo>
                <a:cubicBezTo>
                  <a:pt x="0" y="190253"/>
                  <a:pt x="190253" y="0"/>
                  <a:pt x="4249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1669138" y="2490974"/>
            <a:ext cx="5940000" cy="975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Effective communication is essential for positive team dynamics, as it fosters trust, encourages openness, and enhances overall morale, leading to improved collaboration.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669141" y="2027654"/>
            <a:ext cx="5940000" cy="4474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Impact on Team Dynamics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69138" y="4312715"/>
            <a:ext cx="5940000" cy="975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Seamless communication facilitates better project tracking, timely updates, and quicker decision- making, ultimately contributing to the successful completion of projects within deadlines.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669141" y="3849393"/>
            <a:ext cx="5940000" cy="4474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 for Project Management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Importance of Seamless Communication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31088" y="3656609"/>
            <a:ext cx="3104707" cy="15294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Core Functionalities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31088" y="2534321"/>
            <a:ext cx="1221663" cy="8946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02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1590" t="8996" r="10891" b="13485"/>
          <a:stretch>
            <a:fillRect/>
          </a:stretch>
        </p:blipFill>
        <p:spPr>
          <a:xfrm rot="0" flipH="0" flipV="0">
            <a:off x="9392388" y="280622"/>
            <a:ext cx="2487725" cy="1982053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0829" t="20515" r="10109" b="7143"/>
          <a:stretch>
            <a:fillRect/>
          </a:stretch>
        </p:blipFill>
        <p:spPr>
          <a:xfrm rot="0" flipH="0" flipV="0">
            <a:off x="695325" y="1506167"/>
            <a:ext cx="5400675" cy="4090267"/>
          </a:xfrm>
          <a:custGeom>
            <a:avLst/>
            <a:gdLst/>
            <a:rect l="l" t="t" r="r" b="b"/>
            <a:pathLst>
              <a:path w="5400675" h="4090267">
                <a:moveTo>
                  <a:pt x="0" y="0"/>
                </a:moveTo>
                <a:lnTo>
                  <a:pt x="5400675" y="0"/>
                </a:lnTo>
                <a:lnTo>
                  <a:pt x="5400675" y="4090267"/>
                </a:lnTo>
                <a:lnTo>
                  <a:pt x="0" y="40902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269827" y="1506166"/>
            <a:ext cx="2440415" cy="4145185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dist="38100" blurRad="241300" dir="0" sx="100000" sy="100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426200" y="2864678"/>
            <a:ext cx="2133600" cy="58972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/>
            <a:r>
              <a:rPr kumimoji="1" lang="en-US" altLang="zh-CN" sz="105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Tools for Effective Allocation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426200" y="3506162"/>
            <a:ext cx="2133600" cy="189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1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Efficient resource allocation tools are essential for optimizing the use of personnel, finances, and materials, ensuring that projects stay on schedule and within budget.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020324" y="1789144"/>
            <a:ext cx="939420" cy="9394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259055" y="2027874"/>
            <a:ext cx="461958" cy="461958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082336" y="1506166"/>
            <a:ext cx="2440415" cy="4145185"/>
          </a:xfrm>
          <a:prstGeom prst="roundRect">
            <a:avLst>
              <a:gd name="adj" fmla="val 4810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dist="38100" blurRad="241300" dir="0" sx="100000" sy="100000" kx="0" ky="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232900" y="2864678"/>
            <a:ext cx="2133600" cy="58972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85039" tIns="42520" rIns="85039" bIns="42520" rtlCol="0" anchor="ctr"/>
          <a:lstStyle/>
          <a:p>
            <a:pPr algn="ctr"/>
            <a:r>
              <a:rPr kumimoji="1" lang="en-US" altLang="zh-CN" sz="1050">
                <a:ln w="12700">
                  <a:noFill/>
                </a:ln>
                <a:solidFill>
                  <a:srgbClr val="06525D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Tracking and Reporting Capabilities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232900" y="3506162"/>
            <a:ext cx="2133600" cy="18874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1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Robust tracking and reporting capabilities allow organizations to monitor resource utilization and performance metrics, facilitating timely adjustments and informed decision- making.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832833" y="1789144"/>
            <a:ext cx="939420" cy="93941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071563" y="2027874"/>
            <a:ext cx="461960" cy="46195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Resource Management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1" flipV="0">
            <a:off x="0" y="-24784"/>
            <a:ext cx="12192000" cy="6938932"/>
          </a:xfrm>
          <a:prstGeom prst="rect">
            <a:avLst/>
          </a:prstGeom>
          <a:gradFill>
            <a:gsLst>
              <a:gs pos="100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2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1973580" y="1798607"/>
            <a:ext cx="18036540" cy="1513425"/>
          </a:xfrm>
          <a:custGeom>
            <a:avLst/>
            <a:gdLst>
              <a:gd name="connsiteX0" fmla="*/ 0 w 18036540"/>
              <a:gd name="connsiteY0" fmla="*/ 1245844 h 2084114"/>
              <a:gd name="connsiteX1" fmla="*/ 4145280 w 18036540"/>
              <a:gd name="connsiteY1" fmla="*/ 2084044 h 2084114"/>
              <a:gd name="connsiteX2" fmla="*/ 7787640 w 18036540"/>
              <a:gd name="connsiteY2" fmla="*/ 1207744 h 2084114"/>
              <a:gd name="connsiteX3" fmla="*/ 11430000 w 18036540"/>
              <a:gd name="connsiteY3" fmla="*/ 2007844 h 2084114"/>
              <a:gd name="connsiteX4" fmla="*/ 18036540 w 18036540"/>
              <a:gd name="connsiteY4" fmla="*/ 0 h 2084114"/>
            </a:gdLst>
            <a:rect l="l" t="t" r="r" b="b"/>
            <a:pathLst>
              <a:path w="18036540" h="2084114">
                <a:moveTo>
                  <a:pt x="0" y="1245844"/>
                </a:moveTo>
                <a:cubicBezTo>
                  <a:pt x="1423670" y="1668119"/>
                  <a:pt x="2847340" y="2090394"/>
                  <a:pt x="4145280" y="2084044"/>
                </a:cubicBezTo>
                <a:cubicBezTo>
                  <a:pt x="5443220" y="2077694"/>
                  <a:pt x="6573520" y="1220444"/>
                  <a:pt x="7787640" y="1207744"/>
                </a:cubicBezTo>
                <a:cubicBezTo>
                  <a:pt x="9001760" y="1195044"/>
                  <a:pt x="9353961" y="1795080"/>
                  <a:pt x="11430000" y="2007844"/>
                </a:cubicBezTo>
                <a:cubicBezTo>
                  <a:pt x="13506039" y="2220608"/>
                  <a:pt x="17381220" y="298450"/>
                  <a:pt x="18036540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/>
                </a:gs>
                <a:gs pos="6200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68657" y="3864231"/>
            <a:ext cx="4155842" cy="2194956"/>
          </a:xfrm>
          <a:custGeom>
            <a:avLst/>
            <a:gdLst>
              <a:gd name="connsiteX0" fmla="*/ 216443 w 4155842"/>
              <a:gd name="connsiteY0" fmla="*/ 0 h 2194956"/>
              <a:gd name="connsiteX1" fmla="*/ 492672 w 4155842"/>
              <a:gd name="connsiteY1" fmla="*/ 296182 h 2194956"/>
              <a:gd name="connsiteX2" fmla="*/ 2915513 w 4155842"/>
              <a:gd name="connsiteY2" fmla="*/ 295072 h 2194956"/>
              <a:gd name="connsiteX3" fmla="*/ 2915513 w 4155842"/>
              <a:gd name="connsiteY3" fmla="*/ 298289 h 2194956"/>
              <a:gd name="connsiteX4" fmla="*/ 4155842 w 4155842"/>
              <a:gd name="connsiteY4" fmla="*/ 298289 h 2194956"/>
              <a:gd name="connsiteX5" fmla="*/ 4155842 w 4155842"/>
              <a:gd name="connsiteY5" fmla="*/ 2194956 h 2194956"/>
              <a:gd name="connsiteX6" fmla="*/ 0 w 4155842"/>
              <a:gd name="connsiteY6" fmla="*/ 2194956 h 2194956"/>
              <a:gd name="connsiteX7" fmla="*/ 0 w 4155842"/>
              <a:gd name="connsiteY7" fmla="*/ 2047636 h 2194956"/>
              <a:gd name="connsiteX8" fmla="*/ 0 w 4155842"/>
              <a:gd name="connsiteY8" fmla="*/ 298289 h 2194956"/>
              <a:gd name="connsiteX9" fmla="*/ 0 w 4155842"/>
              <a:gd name="connsiteY9" fmla="*/ 296182 h 2194956"/>
              <a:gd name="connsiteX10" fmla="*/ 216443 w 4155842"/>
              <a:gd name="connsiteY10" fmla="*/ 296182 h 2194956"/>
            </a:gdLst>
            <a:rect l="l" t="t" r="r" b="b"/>
            <a:pathLst>
              <a:path w="4155842" h="219495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98289"/>
                </a:lnTo>
                <a:lnTo>
                  <a:pt x="4155842" y="298289"/>
                </a:lnTo>
                <a:lnTo>
                  <a:pt x="4155842" y="2194956"/>
                </a:lnTo>
                <a:lnTo>
                  <a:pt x="0" y="2194956"/>
                </a:lnTo>
                <a:lnTo>
                  <a:pt x="0" y="2047636"/>
                </a:lnTo>
                <a:lnTo>
                  <a:pt x="0" y="298289"/>
                </a:lnTo>
                <a:lnTo>
                  <a:pt x="0" y="296182"/>
                </a:lnTo>
                <a:lnTo>
                  <a:pt x="216443" y="296182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59969" y="2235780"/>
            <a:ext cx="416453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Data-Driven Insights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293257" y="2880196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69199" y="2956138"/>
            <a:ext cx="640116" cy="640116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523848" y="3131383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29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525071" y="4329311"/>
            <a:ext cx="3835004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1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Utilizing data- driven insights enhances the quality of decisions made by organizations, relying on analytics to predict trends and assess potential outcomes.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744584" y="3458846"/>
            <a:ext cx="4155842" cy="2191577"/>
          </a:xfrm>
          <a:custGeom>
            <a:avLst/>
            <a:gdLst>
              <a:gd name="connsiteX0" fmla="*/ 216443 w 4155842"/>
              <a:gd name="connsiteY0" fmla="*/ 0 h 2191577"/>
              <a:gd name="connsiteX1" fmla="*/ 491486 w 4155842"/>
              <a:gd name="connsiteY1" fmla="*/ 294910 h 2191577"/>
              <a:gd name="connsiteX2" fmla="*/ 4155842 w 4155842"/>
              <a:gd name="connsiteY2" fmla="*/ 294910 h 2191577"/>
              <a:gd name="connsiteX3" fmla="*/ 4155842 w 4155842"/>
              <a:gd name="connsiteY3" fmla="*/ 2191577 h 2191577"/>
              <a:gd name="connsiteX4" fmla="*/ 0 w 4155842"/>
              <a:gd name="connsiteY4" fmla="*/ 2191577 h 2191577"/>
              <a:gd name="connsiteX5" fmla="*/ 0 w 4155842"/>
              <a:gd name="connsiteY5" fmla="*/ 2047636 h 2191577"/>
              <a:gd name="connsiteX6" fmla="*/ 0 w 4155842"/>
              <a:gd name="connsiteY6" fmla="*/ 296182 h 2191577"/>
              <a:gd name="connsiteX7" fmla="*/ 0 w 4155842"/>
              <a:gd name="connsiteY7" fmla="*/ 294910 h 2191577"/>
              <a:gd name="connsiteX8" fmla="*/ 216443 w 4155842"/>
              <a:gd name="connsiteY8" fmla="*/ 294910 h 2191577"/>
            </a:gdLst>
            <a:rect l="l" t="t" r="r" b="b"/>
            <a:pathLst>
              <a:path w="4155842" h="2191577">
                <a:moveTo>
                  <a:pt x="216443" y="0"/>
                </a:moveTo>
                <a:lnTo>
                  <a:pt x="491486" y="294910"/>
                </a:lnTo>
                <a:lnTo>
                  <a:pt x="4155842" y="294910"/>
                </a:lnTo>
                <a:lnTo>
                  <a:pt x="4155842" y="2191577"/>
                </a:lnTo>
                <a:lnTo>
                  <a:pt x="0" y="2191577"/>
                </a:lnTo>
                <a:lnTo>
                  <a:pt x="0" y="2047636"/>
                </a:lnTo>
                <a:lnTo>
                  <a:pt x="0" y="296182"/>
                </a:lnTo>
                <a:lnTo>
                  <a:pt x="0" y="294910"/>
                </a:lnTo>
                <a:lnTo>
                  <a:pt x="216443" y="29491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2000" sy="102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728854" y="1841038"/>
            <a:ext cx="416774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1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Collaboration Tools for Consensus Building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82740" y="2495376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755230" y="2567866"/>
            <a:ext cx="611020" cy="611020"/>
          </a:xfrm>
          <a:prstGeom prst="ellipse">
            <a:avLst/>
          </a:pr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908042" y="2707967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29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893956" y="3925056"/>
            <a:ext cx="3835004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12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Collaboration tools foster teamwork and communication among stakeholders, helping to build consensus and ensuring that diverse perspectives are considered in the decision- making process.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95933" y="222875"/>
            <a:ext cx="10827932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Decision-Making Processes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68135" y="312135"/>
            <a:ext cx="113260" cy="1132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43189" y="312135"/>
            <a:ext cx="113260" cy="113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18243" y="312135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68135" y="487191"/>
            <a:ext cx="113260" cy="11326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543189" y="487191"/>
            <a:ext cx="113260" cy="1132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18243" y="487191"/>
            <a:ext cx="113260" cy="1132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980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9671" r="0" b="5344"/>
          <a:stretch>
            <a:fillRect/>
          </a:stretch>
        </p:blipFill>
        <p:spPr>
          <a:xfrm rot="0" flipH="0" flipV="0">
            <a:off x="0" y="0"/>
            <a:ext cx="12191998" cy="6907567"/>
          </a:xfrm>
          <a:custGeom>
            <a:avLst/>
            <a:gdLst>
              <a:gd name="connsiteX0" fmla="*/ 0 w 12191998"/>
              <a:gd name="connsiteY0" fmla="*/ 0 h 6907567"/>
              <a:gd name="connsiteX1" fmla="*/ 12191998 w 12191998"/>
              <a:gd name="connsiteY1" fmla="*/ 0 h 6907567"/>
              <a:gd name="connsiteX2" fmla="*/ 12191998 w 12191998"/>
              <a:gd name="connsiteY2" fmla="*/ 6907567 h 6907567"/>
              <a:gd name="connsiteX3" fmla="*/ 0 w 12191998"/>
              <a:gd name="connsiteY3" fmla="*/ 6907567 h 6907567"/>
            </a:gdLst>
            <a:rect l="l" t="t" r="r" b="b"/>
            <a:pathLst>
              <a:path w="12191998" h="6907567">
                <a:moveTo>
                  <a:pt x="0" y="0"/>
                </a:moveTo>
                <a:lnTo>
                  <a:pt x="12191998" y="0"/>
                </a:lnTo>
                <a:lnTo>
                  <a:pt x="12191998" y="6907567"/>
                </a:lnTo>
                <a:lnTo>
                  <a:pt x="0" y="690756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0" y="9490"/>
            <a:ext cx="6144791" cy="6898077"/>
          </a:xfrm>
          <a:prstGeom prst="rect">
            <a:avLst/>
          </a:prstGeom>
          <a:solidFill>
            <a:schemeClr val="accent1">
              <a:alpha val="51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531088" y="3656609"/>
            <a:ext cx="3104707" cy="15294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174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Implementing SynergySphere in Your Organization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531088" y="2534321"/>
            <a:ext cx="1221663" cy="8946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6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 03</a:t>
            </a: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10533" t="5249" r="10727" b="16010"/>
          <a:stretch>
            <a:fillRect/>
          </a:stretch>
        </p:blipFill>
        <p:spPr>
          <a:xfrm rot="0" flipH="0" flipV="0">
            <a:off x="9557488" y="228600"/>
            <a:ext cx="2398825" cy="1911223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1A4D12"/>
      </a:dk2>
      <a:lt2>
        <a:srgbClr val="E3DED1"/>
      </a:lt2>
      <a:accent1>
        <a:srgbClr val="06525D"/>
      </a:accent1>
      <a:accent2>
        <a:srgbClr val="E2DFD0"/>
      </a:accent2>
      <a:accent3>
        <a:srgbClr val="608B55"/>
      </a:accent3>
      <a:accent4>
        <a:srgbClr val="C1E5A3"/>
      </a:accent4>
      <a:accent5>
        <a:srgbClr val="4AB5C4"/>
      </a:accent5>
      <a:accent6>
        <a:srgbClr val="0989B1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